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409" r:id="rId3"/>
    <p:sldId id="400" r:id="rId4"/>
    <p:sldId id="408" r:id="rId5"/>
    <p:sldId id="401" r:id="rId6"/>
    <p:sldId id="403" r:id="rId7"/>
    <p:sldId id="404" r:id="rId8"/>
    <p:sldId id="405" r:id="rId9"/>
    <p:sldId id="406" r:id="rId10"/>
    <p:sldId id="407" r:id="rId11"/>
    <p:sldId id="402" r:id="rId12"/>
    <p:sldId id="410" r:id="rId13"/>
    <p:sldId id="411" r:id="rId14"/>
    <p:sldId id="412" r:id="rId15"/>
    <p:sldId id="413" r:id="rId16"/>
    <p:sldId id="419" r:id="rId17"/>
    <p:sldId id="414" r:id="rId18"/>
    <p:sldId id="415" r:id="rId19"/>
    <p:sldId id="416" r:id="rId20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9557"/>
    <a:srgbClr val="139D4B"/>
    <a:srgbClr val="A2850A"/>
    <a:srgbClr val="7A6408"/>
    <a:srgbClr val="AB9305"/>
    <a:srgbClr val="AA2222"/>
    <a:srgbClr val="861414"/>
    <a:srgbClr val="FAE1BC"/>
    <a:srgbClr val="CA6E08"/>
    <a:srgbClr val="D67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1" d="100"/>
          <a:sy n="101" d="100"/>
        </p:scale>
        <p:origin x="12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7A9842BB-469D-41B1-97B0-0D185E20F8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5671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EE429-EF3F-4F79-A083-74FE0D3EBE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0144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0293A-EEB2-44EB-BF24-8D749362EC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222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43E17-380F-4DBE-913D-AAF3446EF90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82260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C76FD-4D38-44C0-B591-5F8E7F3FAFF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6354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9916B7-7376-42DE-9ED9-AE54A46D05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7591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074F5-F504-4BD9-BE73-1A80D61554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421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ED59C-8DE3-4F64-B05B-E8409621EB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6841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5C3F2-A3BC-4473-9008-ECD79B7BEB2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2129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EE1D0-938F-4158-82B4-D3643F7796A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2304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68A319-09D8-41E9-AEF5-348363ADCF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025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1D67C-B935-4A30-AEFD-D9A13C3200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5595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09322-6F78-497E-BF7E-B6EED0FBC9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0489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itchFamily="18" charset="-120"/>
              </a:defRPr>
            </a:lvl1pPr>
          </a:lstStyle>
          <a:p>
            <a:pPr>
              <a:defRPr/>
            </a:pPr>
            <a:fld id="{DD9B3CFA-E7EB-4578-A2DE-BC619AA235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bg2"/>
          </a:solidFill>
          <a:latin typeface="+mj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400">
          <a:solidFill>
            <a:schemeClr val="bg2"/>
          </a:solidFill>
          <a:latin typeface="+mj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chemeClr val="bg2"/>
          </a:solidFill>
          <a:latin typeface="+mj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chemeClr val="bg2"/>
          </a:solidFill>
          <a:latin typeface="+mj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bg2"/>
          </a:solidFill>
          <a:latin typeface="+mj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bg2"/>
          </a:solidFill>
          <a:latin typeface="+mj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bg2"/>
          </a:solidFill>
          <a:latin typeface="+mj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400">
          <a:solidFill>
            <a:schemeClr val="bg2"/>
          </a:solidFill>
          <a:latin typeface="+mj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ainting of a mountain range&#10;&#10;Description automatically generated">
            <a:extLst>
              <a:ext uri="{FF2B5EF4-FFF2-40B4-BE49-F238E27FC236}">
                <a16:creationId xmlns:a16="http://schemas.microsoft.com/office/drawing/2014/main" id="{B99CCAFC-A427-0CF2-89D9-7CFD0C694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6"/>
          <a:stretch/>
        </p:blipFill>
        <p:spPr>
          <a:xfrm>
            <a:off x="0" y="0"/>
            <a:ext cx="9144000" cy="5693241"/>
          </a:xfrm>
          <a:prstGeom prst="rect">
            <a:avLst/>
          </a:prstGeom>
        </p:spPr>
      </p:pic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-20638" y="4941888"/>
            <a:ext cx="9164638" cy="19208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>
                <a:solidFill>
                  <a:schemeClr val="bg2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4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4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zh-HK">
              <a:solidFill>
                <a:srgbClr val="6B3305"/>
              </a:solidFill>
              <a:latin typeface="Arial" charset="0"/>
            </a:endParaRPr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35"/>
          <a:stretch>
            <a:fillRect/>
          </a:stretch>
        </p:blipFill>
        <p:spPr bwMode="auto">
          <a:xfrm>
            <a:off x="-20638" y="5133975"/>
            <a:ext cx="916463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-20638" y="4941888"/>
            <a:ext cx="775084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>
                <a:solidFill>
                  <a:schemeClr val="bg2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4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4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>
                <a:solidFill>
                  <a:schemeClr val="bg1"/>
                </a:solidFill>
                <a:latin typeface="Myriad Hebrew" pitchFamily="50" charset="-79"/>
                <a:ea typeface="Adobe Fan Heiti Std B" pitchFamily="34" charset="-120"/>
                <a:cs typeface="Myriad Hebrew" pitchFamily="50" charset="-79"/>
              </a:rPr>
              <a:t>The strategy behind an artworks</a:t>
            </a:r>
            <a:endParaRPr lang="en-US" altLang="zh-TW" sz="1200" dirty="0">
              <a:solidFill>
                <a:schemeClr val="bg1"/>
              </a:solidFill>
              <a:latin typeface="Myriad Hebrew" pitchFamily="50" charset="-79"/>
              <a:ea typeface="Adobe Fan Heiti Std B" pitchFamily="34" charset="-128"/>
              <a:cs typeface="Myriad Hebrew" pitchFamily="50" charset="-79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FFD13F"/>
                </a:solidFill>
                <a:latin typeface="Myriad Hebrew" pitchFamily="50" charset="-79"/>
                <a:ea typeface="Adobe Fan Heiti Std B" pitchFamily="34" charset="-120"/>
                <a:cs typeface="Myriad Hebrew" pitchFamily="50" charset="-79"/>
              </a:rPr>
              <a:t>How to maximize the size of your works in Pure ink</a:t>
            </a:r>
            <a:endParaRPr lang="en-US" altLang="ja-JP" sz="1400" dirty="0">
              <a:solidFill>
                <a:srgbClr val="FFD13F"/>
              </a:solidFill>
              <a:latin typeface="Myriad Hebrew" pitchFamily="50" charset="-79"/>
              <a:ea typeface="Adobe Fan Heiti Std B" pitchFamily="34" charset="-128"/>
              <a:cs typeface="Myriad Hebrew" pitchFamily="50" charset="-79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dirty="0">
              <a:solidFill>
                <a:schemeClr val="bg1"/>
              </a:solidFill>
              <a:latin typeface="Myriad Hebrew" pitchFamily="50" charset="-79"/>
              <a:ea typeface="Adobe Fan Heiti Std B" pitchFamily="34" charset="-128"/>
              <a:cs typeface="Myriad Hebrew" pitchFamily="50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A0057-C457-65FF-7E22-726040AC4D47}"/>
              </a:ext>
            </a:extLst>
          </p:cNvPr>
          <p:cNvSpPr/>
          <p:nvPr/>
        </p:nvSpPr>
        <p:spPr bwMode="auto">
          <a:xfrm>
            <a:off x="0" y="0"/>
            <a:ext cx="4283951" cy="6858000"/>
          </a:xfrm>
          <a:prstGeom prst="rect">
            <a:avLst/>
          </a:prstGeom>
          <a:solidFill>
            <a:srgbClr val="D6740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3" name="Picture 2" descr="A diagram of size and resolution&#10;&#10;Description automatically generated">
            <a:extLst>
              <a:ext uri="{FF2B5EF4-FFF2-40B4-BE49-F238E27FC236}">
                <a16:creationId xmlns:a16="http://schemas.microsoft.com/office/drawing/2014/main" id="{6FEA560B-4F6E-D70C-E601-FE8682EF0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0768"/>
            <a:ext cx="4578427" cy="38812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494CD9-164E-A241-1449-57E02E648F46}"/>
              </a:ext>
            </a:extLst>
          </p:cNvPr>
          <p:cNvSpPr txBox="1"/>
          <p:nvPr/>
        </p:nvSpPr>
        <p:spPr>
          <a:xfrm>
            <a:off x="-301804" y="1210069"/>
            <a:ext cx="2177199" cy="367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00" dirty="0">
                <a:solidFill>
                  <a:srgbClr val="CA6E08"/>
                </a:solidFill>
                <a:latin typeface="Arial Black" panose="020B0A04020102020204" pitchFamily="34" charset="0"/>
              </a:rPr>
              <a:t>1</a:t>
            </a:r>
            <a:endParaRPr lang="en-HK" sz="23300" dirty="0">
              <a:solidFill>
                <a:srgbClr val="CA6E08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C6307-BA2F-645C-310B-7FBB06C0DD51}"/>
              </a:ext>
            </a:extLst>
          </p:cNvPr>
          <p:cNvSpPr txBox="1"/>
          <p:nvPr/>
        </p:nvSpPr>
        <p:spPr>
          <a:xfrm>
            <a:off x="399299" y="706013"/>
            <a:ext cx="3690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We backtrack the calculation by setting the final print size as 60x120 cm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A1096C-7DA6-8564-4B6F-8C694E46B3B5}"/>
              </a:ext>
            </a:extLst>
          </p:cNvPr>
          <p:cNvSpPr txBox="1"/>
          <p:nvPr/>
        </p:nvSpPr>
        <p:spPr>
          <a:xfrm>
            <a:off x="392384" y="476672"/>
            <a:ext cx="3471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What if the final print size is 60x120cm: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E04E0F-3EE3-92DC-CDEC-9957554CB98F}"/>
              </a:ext>
            </a:extLst>
          </p:cNvPr>
          <p:cNvSpPr txBox="1"/>
          <p:nvPr/>
        </p:nvSpPr>
        <p:spPr>
          <a:xfrm>
            <a:off x="399299" y="2385121"/>
            <a:ext cx="3471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Backtracking 1: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DC1F42-8981-90F7-5552-6EFCE8548755}"/>
              </a:ext>
            </a:extLst>
          </p:cNvPr>
          <p:cNvSpPr txBox="1"/>
          <p:nvPr/>
        </p:nvSpPr>
        <p:spPr>
          <a:xfrm>
            <a:off x="399299" y="2853704"/>
            <a:ext cx="3690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(60x120) / 1.48 = 4864 cm</a:t>
            </a:r>
            <a:r>
              <a:rPr lang="en-US" sz="2400" baseline="30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2</a:t>
            </a:r>
          </a:p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√(4846/2) = 49.3 cm </a:t>
            </a:r>
            <a:r>
              <a:rPr lang="en-US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(or 19.4 inch)</a:t>
            </a:r>
          </a:p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49.3 x 2 = 98.6 cm </a:t>
            </a:r>
            <a:r>
              <a:rPr lang="en-US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(or 38.8 inch)</a:t>
            </a:r>
          </a:p>
          <a:p>
            <a:endParaRPr lang="en-US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687006-0F2C-3C62-B745-770F010F798E}"/>
              </a:ext>
            </a:extLst>
          </p:cNvPr>
          <p:cNvSpPr txBox="1"/>
          <p:nvPr/>
        </p:nvSpPr>
        <p:spPr>
          <a:xfrm>
            <a:off x="400893" y="4523702"/>
            <a:ext cx="3471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Backtracking 2: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F7EB8A-525F-68D6-85D7-53651A8B21D2}"/>
              </a:ext>
            </a:extLst>
          </p:cNvPr>
          <p:cNvSpPr txBox="1"/>
          <p:nvPr/>
        </p:nvSpPr>
        <p:spPr>
          <a:xfrm>
            <a:off x="399299" y="5178891"/>
            <a:ext cx="3690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19.4 x 300 = 5820 </a:t>
            </a:r>
            <a:r>
              <a:rPr lang="en-US" sz="24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px</a:t>
            </a:r>
            <a:endParaRPr lang="en-US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38.8 x 300 = 11640 </a:t>
            </a:r>
            <a:r>
              <a:rPr lang="en-US" sz="24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px</a:t>
            </a:r>
            <a:endParaRPr lang="en-US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endParaRPr lang="en-US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4CAABD-D341-E5FC-5482-611230D8F55A}"/>
              </a:ext>
            </a:extLst>
          </p:cNvPr>
          <p:cNvSpPr txBox="1"/>
          <p:nvPr/>
        </p:nvSpPr>
        <p:spPr>
          <a:xfrm>
            <a:off x="431850" y="2609800"/>
            <a:ext cx="3471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AE1BC"/>
                </a:solidFill>
                <a:latin typeface="Baskerville Old Face" panose="02020602080505020303" pitchFamily="18" charset="0"/>
              </a:rPr>
              <a:t>remark: the ratio of 60cm:120cm is 1:2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9D59D0-4CA8-ED9C-A2E8-D8DDA943F603}"/>
              </a:ext>
            </a:extLst>
          </p:cNvPr>
          <p:cNvSpPr txBox="1"/>
          <p:nvPr/>
        </p:nvSpPr>
        <p:spPr>
          <a:xfrm>
            <a:off x="406214" y="4749753"/>
            <a:ext cx="3236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AE1BC"/>
                </a:solidFill>
                <a:latin typeface="Baskerville Old Face" panose="02020602080505020303" pitchFamily="18" charset="0"/>
              </a:rPr>
              <a:t>remark: the resolution of the print size before </a:t>
            </a:r>
          </a:p>
          <a:p>
            <a:r>
              <a:rPr lang="en-US" sz="1200" dirty="0">
                <a:solidFill>
                  <a:srgbClr val="FAE1BC"/>
                </a:solidFill>
                <a:latin typeface="Baskerville Old Face" panose="02020602080505020303" pitchFamily="18" charset="0"/>
              </a:rPr>
              <a:t>             expanding is 300dpi</a:t>
            </a:r>
          </a:p>
        </p:txBody>
      </p:sp>
    </p:spTree>
    <p:extLst>
      <p:ext uri="{BB962C8B-B14F-4D97-AF65-F5344CB8AC3E}">
        <p14:creationId xmlns:p14="http://schemas.microsoft.com/office/powerpoint/2010/main" val="3954989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A0057-C457-65FF-7E22-726040AC4D47}"/>
              </a:ext>
            </a:extLst>
          </p:cNvPr>
          <p:cNvSpPr/>
          <p:nvPr/>
        </p:nvSpPr>
        <p:spPr bwMode="auto">
          <a:xfrm>
            <a:off x="0" y="0"/>
            <a:ext cx="4283951" cy="6858000"/>
          </a:xfrm>
          <a:prstGeom prst="rect">
            <a:avLst/>
          </a:prstGeom>
          <a:solidFill>
            <a:srgbClr val="D6740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065A48E0-8B2F-3772-9E2C-F1F21567B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688"/>
            <a:ext cx="4367957" cy="53518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2C8DA9-CA7A-C353-7B24-1D0AD6D68E63}"/>
              </a:ext>
            </a:extLst>
          </p:cNvPr>
          <p:cNvSpPr txBox="1"/>
          <p:nvPr/>
        </p:nvSpPr>
        <p:spPr>
          <a:xfrm>
            <a:off x="-301804" y="1210069"/>
            <a:ext cx="2177199" cy="367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00" dirty="0">
                <a:solidFill>
                  <a:srgbClr val="CA6E08"/>
                </a:solidFill>
                <a:latin typeface="Arial Black" panose="020B0A04020102020204" pitchFamily="34" charset="0"/>
              </a:rPr>
              <a:t>1</a:t>
            </a:r>
            <a:endParaRPr lang="en-HK" sz="23300" dirty="0">
              <a:solidFill>
                <a:srgbClr val="CA6E08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C6307-BA2F-645C-310B-7FBB06C0DD51}"/>
              </a:ext>
            </a:extLst>
          </p:cNvPr>
          <p:cNvSpPr txBox="1"/>
          <p:nvPr/>
        </p:nvSpPr>
        <p:spPr>
          <a:xfrm>
            <a:off x="282310" y="397522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by inputting 49.3x98.6 cm in Pure ink as print size, the corresponding paper size is 1456 </a:t>
            </a:r>
            <a:r>
              <a:rPr lang="en-US" sz="14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px</a:t>
            </a:r>
            <a:r>
              <a:rPr lang="en-US" sz="1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x 2911 </a:t>
            </a:r>
            <a:r>
              <a:rPr lang="en-US" sz="14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px</a:t>
            </a:r>
            <a:endParaRPr lang="en-US" sz="1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E42709-EEDB-ED1D-78D5-F7EE7D976A96}"/>
              </a:ext>
            </a:extLst>
          </p:cNvPr>
          <p:cNvSpPr txBox="1"/>
          <p:nvPr/>
        </p:nvSpPr>
        <p:spPr>
          <a:xfrm>
            <a:off x="296125" y="182847"/>
            <a:ext cx="3762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The setting in Pure ink: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D22153-28B3-DDB8-D091-3A7078C7AF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25" y="1154243"/>
            <a:ext cx="3195755" cy="247089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0C93B3B-3B3D-BAF6-92F6-5B6B343B7AE1}"/>
              </a:ext>
            </a:extLst>
          </p:cNvPr>
          <p:cNvSpPr txBox="1"/>
          <p:nvPr/>
        </p:nvSpPr>
        <p:spPr>
          <a:xfrm>
            <a:off x="260901" y="4523370"/>
            <a:ext cx="3762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High-resolution output in Pure ink: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F5F602-44C4-CD6C-8DF5-410D9FD8F531}"/>
              </a:ext>
            </a:extLst>
          </p:cNvPr>
          <p:cNvSpPr txBox="1"/>
          <p:nvPr/>
        </p:nvSpPr>
        <p:spPr>
          <a:xfrm>
            <a:off x="265537" y="4790220"/>
            <a:ext cx="37759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By high-resolution output, the final size of image will be boosted up to 5820x11640 </a:t>
            </a:r>
            <a:r>
              <a:rPr lang="en-US" sz="14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px</a:t>
            </a:r>
            <a:r>
              <a:rPr lang="en-US" sz="1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, in 300dpi</a:t>
            </a:r>
          </a:p>
          <a:p>
            <a:endParaRPr lang="en-US" sz="1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This meets the need to prepare a print size of 60x120 cm by resolution reduction.</a:t>
            </a:r>
          </a:p>
        </p:txBody>
      </p:sp>
    </p:spTree>
    <p:extLst>
      <p:ext uri="{BB962C8B-B14F-4D97-AF65-F5344CB8AC3E}">
        <p14:creationId xmlns:p14="http://schemas.microsoft.com/office/powerpoint/2010/main" val="4017345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A0057-C457-65FF-7E22-726040AC4D47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86141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C6307-BA2F-645C-310B-7FBB06C0DD51}"/>
              </a:ext>
            </a:extLst>
          </p:cNvPr>
          <p:cNvSpPr txBox="1"/>
          <p:nvPr/>
        </p:nvSpPr>
        <p:spPr>
          <a:xfrm>
            <a:off x="1835696" y="1700808"/>
            <a:ext cx="1682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Stage 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7B8AF-DB5A-5F83-695C-67AC35F47FD4}"/>
              </a:ext>
            </a:extLst>
          </p:cNvPr>
          <p:cNvSpPr txBox="1"/>
          <p:nvPr/>
        </p:nvSpPr>
        <p:spPr>
          <a:xfrm>
            <a:off x="-180528" y="1124744"/>
            <a:ext cx="2177199" cy="367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00" dirty="0">
                <a:solidFill>
                  <a:schemeClr val="bg1"/>
                </a:solidFill>
                <a:latin typeface="Arial Black" panose="020B0A04020102020204" pitchFamily="34" charset="0"/>
              </a:rPr>
              <a:t>2</a:t>
            </a:r>
            <a:endParaRPr lang="en-HK" sz="233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DC9EC4-4A04-C03D-B746-4CD298A0EB18}"/>
              </a:ext>
            </a:extLst>
          </p:cNvPr>
          <p:cNvSpPr txBox="1"/>
          <p:nvPr/>
        </p:nvSpPr>
        <p:spPr>
          <a:xfrm>
            <a:off x="1835696" y="1922929"/>
            <a:ext cx="42257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To further expand the print size</a:t>
            </a:r>
          </a:p>
        </p:txBody>
      </p:sp>
    </p:spTree>
    <p:extLst>
      <p:ext uri="{BB962C8B-B14F-4D97-AF65-F5344CB8AC3E}">
        <p14:creationId xmlns:p14="http://schemas.microsoft.com/office/powerpoint/2010/main" val="4010049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A0057-C457-65FF-7E22-726040AC4D47}"/>
              </a:ext>
            </a:extLst>
          </p:cNvPr>
          <p:cNvSpPr/>
          <p:nvPr/>
        </p:nvSpPr>
        <p:spPr bwMode="auto">
          <a:xfrm>
            <a:off x="0" y="0"/>
            <a:ext cx="4283968" cy="6858000"/>
          </a:xfrm>
          <a:prstGeom prst="rect">
            <a:avLst/>
          </a:prstGeom>
          <a:solidFill>
            <a:srgbClr val="86141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E48222-0B3C-012D-9137-4A231066A39D}"/>
              </a:ext>
            </a:extLst>
          </p:cNvPr>
          <p:cNvSpPr txBox="1"/>
          <p:nvPr/>
        </p:nvSpPr>
        <p:spPr>
          <a:xfrm>
            <a:off x="-108520" y="1124744"/>
            <a:ext cx="2177199" cy="367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00" dirty="0">
                <a:solidFill>
                  <a:srgbClr val="AA2222"/>
                </a:solidFill>
                <a:latin typeface="Arial Black" panose="020B0A04020102020204" pitchFamily="34" charset="0"/>
              </a:rPr>
              <a:t>2</a:t>
            </a:r>
            <a:endParaRPr lang="en-HK" sz="23300" dirty="0">
              <a:solidFill>
                <a:srgbClr val="AA222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469F98-7189-AA71-8697-283F11664CA2}"/>
              </a:ext>
            </a:extLst>
          </p:cNvPr>
          <p:cNvSpPr txBox="1"/>
          <p:nvPr/>
        </p:nvSpPr>
        <p:spPr>
          <a:xfrm>
            <a:off x="467544" y="891882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to slightly enlarge the print size under resolution of 300dpi (e.g. by Photoshop)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50D196-134B-6C38-7F6A-45FE608586EA}"/>
              </a:ext>
            </a:extLst>
          </p:cNvPr>
          <p:cNvSpPr txBox="1"/>
          <p:nvPr/>
        </p:nvSpPr>
        <p:spPr>
          <a:xfrm>
            <a:off x="467544" y="620688"/>
            <a:ext cx="274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Strategy: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B41029-21DA-5B28-0E4C-54FD3A0B42B8}"/>
              </a:ext>
            </a:extLst>
          </p:cNvPr>
          <p:cNvSpPr txBox="1"/>
          <p:nvPr/>
        </p:nvSpPr>
        <p:spPr>
          <a:xfrm>
            <a:off x="461616" y="2825068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the initial print size can further reduced to 46x92 cm after 15% enlargement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708F54-0B83-7545-7A00-CE45622194E3}"/>
              </a:ext>
            </a:extLst>
          </p:cNvPr>
          <p:cNvSpPr txBox="1"/>
          <p:nvPr/>
        </p:nvSpPr>
        <p:spPr>
          <a:xfrm>
            <a:off x="461616" y="2553874"/>
            <a:ext cx="274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Example: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52FF1D-1D02-3190-BF37-BF13D04FC774}"/>
              </a:ext>
            </a:extLst>
          </p:cNvPr>
          <p:cNvSpPr txBox="1"/>
          <p:nvPr/>
        </p:nvSpPr>
        <p:spPr>
          <a:xfrm>
            <a:off x="419184" y="4975617"/>
            <a:ext cx="3700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(49.3x98.6)/1.15 = 4223 cm</a:t>
            </a:r>
            <a:r>
              <a:rPr lang="en-US" sz="2400" baseline="30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2 </a:t>
            </a:r>
          </a:p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√(4223/2) = 46 cm</a:t>
            </a:r>
          </a:p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46 x 2 = 92 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3D0C5F-7804-9CC5-4386-D9227EBE94B3}"/>
              </a:ext>
            </a:extLst>
          </p:cNvPr>
          <p:cNvSpPr txBox="1"/>
          <p:nvPr/>
        </p:nvSpPr>
        <p:spPr>
          <a:xfrm>
            <a:off x="434977" y="4523645"/>
            <a:ext cx="274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Why: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369DD4-B281-A7FC-F98E-3802EFED3B95}"/>
              </a:ext>
            </a:extLst>
          </p:cNvPr>
          <p:cNvSpPr txBox="1"/>
          <p:nvPr/>
        </p:nvSpPr>
        <p:spPr>
          <a:xfrm>
            <a:off x="434977" y="4736182"/>
            <a:ext cx="3471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AE1BC"/>
                </a:solidFill>
                <a:latin typeface="Baskerville Old Face" panose="02020602080505020303" pitchFamily="18" charset="0"/>
              </a:rPr>
              <a:t>remark: the ratio of 60cm:120cm is 1:2 </a:t>
            </a:r>
          </a:p>
        </p:txBody>
      </p:sp>
      <p:pic>
        <p:nvPicPr>
          <p:cNvPr id="6" name="Picture 5" descr="A diagram of size and resolution&#10;&#10;Description automatically generated">
            <a:extLst>
              <a:ext uri="{FF2B5EF4-FFF2-40B4-BE49-F238E27FC236}">
                <a16:creationId xmlns:a16="http://schemas.microsoft.com/office/drawing/2014/main" id="{66445488-81CD-62A2-192B-E68D156354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19" y="1124744"/>
            <a:ext cx="4348307" cy="420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67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A0057-C457-65FF-7E22-726040AC4D47}"/>
              </a:ext>
            </a:extLst>
          </p:cNvPr>
          <p:cNvSpPr/>
          <p:nvPr/>
        </p:nvSpPr>
        <p:spPr bwMode="auto">
          <a:xfrm>
            <a:off x="0" y="0"/>
            <a:ext cx="4283968" cy="6858000"/>
          </a:xfrm>
          <a:prstGeom prst="rect">
            <a:avLst/>
          </a:prstGeom>
          <a:solidFill>
            <a:srgbClr val="86141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E48222-0B3C-012D-9137-4A231066A39D}"/>
              </a:ext>
            </a:extLst>
          </p:cNvPr>
          <p:cNvSpPr txBox="1"/>
          <p:nvPr/>
        </p:nvSpPr>
        <p:spPr>
          <a:xfrm>
            <a:off x="-108520" y="1124744"/>
            <a:ext cx="2177199" cy="367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00" dirty="0">
                <a:solidFill>
                  <a:srgbClr val="AA2222"/>
                </a:solidFill>
                <a:latin typeface="Arial Black" panose="020B0A04020102020204" pitchFamily="34" charset="0"/>
              </a:rPr>
              <a:t>2</a:t>
            </a:r>
            <a:endParaRPr lang="en-HK" sz="23300" dirty="0">
              <a:solidFill>
                <a:srgbClr val="AA222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05AF9E-AB0E-725E-0DC1-B1FFE64C3CE1}"/>
              </a:ext>
            </a:extLst>
          </p:cNvPr>
          <p:cNvSpPr txBox="1"/>
          <p:nvPr/>
        </p:nvSpPr>
        <p:spPr>
          <a:xfrm>
            <a:off x="381721" y="541436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by inputting 46x92 cm in Pure ink as print size, the corresponding paper size is 1358 </a:t>
            </a:r>
            <a:r>
              <a:rPr lang="en-US" sz="24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px</a:t>
            </a:r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x 2717 </a:t>
            </a:r>
            <a:r>
              <a:rPr lang="en-US" sz="24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px</a:t>
            </a:r>
            <a:endParaRPr lang="en-US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7D0DC-A20F-44AA-383C-7D1DCF907914}"/>
              </a:ext>
            </a:extLst>
          </p:cNvPr>
          <p:cNvSpPr txBox="1"/>
          <p:nvPr/>
        </p:nvSpPr>
        <p:spPr>
          <a:xfrm>
            <a:off x="395536" y="326761"/>
            <a:ext cx="3762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The setting in Pure ink: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1FD7BD6-8BF0-EC41-AB10-E82747CDA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48" y="2178066"/>
            <a:ext cx="3323471" cy="25649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1ADA8EC-D703-DDD4-92E4-6BF7534C1946}"/>
              </a:ext>
            </a:extLst>
          </p:cNvPr>
          <p:cNvSpPr txBox="1"/>
          <p:nvPr/>
        </p:nvSpPr>
        <p:spPr>
          <a:xfrm>
            <a:off x="455146" y="5152545"/>
            <a:ext cx="3762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Improvement: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D3F8CD-1088-59E2-C8B2-725FDDE75841}"/>
              </a:ext>
            </a:extLst>
          </p:cNvPr>
          <p:cNvSpPr txBox="1"/>
          <p:nvPr/>
        </p:nvSpPr>
        <p:spPr>
          <a:xfrm>
            <a:off x="455146" y="5374331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the paper size can be further reduced, compared with stage 1</a:t>
            </a:r>
          </a:p>
        </p:txBody>
      </p:sp>
      <p:pic>
        <p:nvPicPr>
          <p:cNvPr id="7" name="Picture 6" descr="A diagram of a picture size&#10;&#10;Description automatically generated">
            <a:extLst>
              <a:ext uri="{FF2B5EF4-FFF2-40B4-BE49-F238E27FC236}">
                <a16:creationId xmlns:a16="http://schemas.microsoft.com/office/drawing/2014/main" id="{A216ACDE-4539-6215-44AE-7648F6E79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124" y="570951"/>
            <a:ext cx="4181837" cy="563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72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A0057-C457-65FF-7E22-726040AC4D47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86141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E48222-0B3C-012D-9137-4A231066A39D}"/>
              </a:ext>
            </a:extLst>
          </p:cNvPr>
          <p:cNvSpPr txBox="1"/>
          <p:nvPr/>
        </p:nvSpPr>
        <p:spPr>
          <a:xfrm>
            <a:off x="-108520" y="1124744"/>
            <a:ext cx="2177199" cy="367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00" dirty="0">
                <a:solidFill>
                  <a:srgbClr val="AA2222"/>
                </a:solidFill>
                <a:latin typeface="Arial Black" panose="020B0A04020102020204" pitchFamily="34" charset="0"/>
              </a:rPr>
              <a:t>2</a:t>
            </a:r>
            <a:endParaRPr lang="en-HK" sz="23300" dirty="0">
              <a:solidFill>
                <a:srgbClr val="AA222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05AF9E-AB0E-725E-0DC1-B1FFE64C3CE1}"/>
              </a:ext>
            </a:extLst>
          </p:cNvPr>
          <p:cNvSpPr txBox="1"/>
          <p:nvPr/>
        </p:nvSpPr>
        <p:spPr>
          <a:xfrm>
            <a:off x="2397945" y="1339419"/>
            <a:ext cx="50281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after high resolution output from Pure ink, we enlarge the image by Photoshop (or by other software) first before doing stage 1 to reduce its resolution</a:t>
            </a:r>
          </a:p>
          <a:p>
            <a:endParaRPr lang="en-US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print quality is not obviously affected</a:t>
            </a:r>
          </a:p>
          <a:p>
            <a:endParaRPr lang="en-US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print size is eventually boosted up by 70%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7D0DC-A20F-44AA-383C-7D1DCF907914}"/>
              </a:ext>
            </a:extLst>
          </p:cNvPr>
          <p:cNvSpPr txBox="1"/>
          <p:nvPr/>
        </p:nvSpPr>
        <p:spPr>
          <a:xfrm>
            <a:off x="2411760" y="1124744"/>
            <a:ext cx="3762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Remark:</a:t>
            </a:r>
          </a:p>
        </p:txBody>
      </p:sp>
    </p:spTree>
    <p:extLst>
      <p:ext uri="{BB962C8B-B14F-4D97-AF65-F5344CB8AC3E}">
        <p14:creationId xmlns:p14="http://schemas.microsoft.com/office/powerpoint/2010/main" val="2243260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A0057-C457-65FF-7E22-726040AC4D47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86141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E48222-0B3C-012D-9137-4A231066A39D}"/>
              </a:ext>
            </a:extLst>
          </p:cNvPr>
          <p:cNvSpPr txBox="1"/>
          <p:nvPr/>
        </p:nvSpPr>
        <p:spPr>
          <a:xfrm>
            <a:off x="-108520" y="1124744"/>
            <a:ext cx="2177199" cy="367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00" dirty="0">
                <a:solidFill>
                  <a:srgbClr val="AA2222"/>
                </a:solidFill>
                <a:latin typeface="Arial Black" panose="020B0A04020102020204" pitchFamily="34" charset="0"/>
              </a:rPr>
              <a:t>2</a:t>
            </a:r>
            <a:endParaRPr lang="en-HK" sz="23300" dirty="0">
              <a:solidFill>
                <a:srgbClr val="AA2222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05AF9E-AB0E-725E-0DC1-B1FFE64C3CE1}"/>
              </a:ext>
            </a:extLst>
          </p:cNvPr>
          <p:cNvSpPr txBox="1"/>
          <p:nvPr/>
        </p:nvSpPr>
        <p:spPr>
          <a:xfrm>
            <a:off x="2397945" y="2059499"/>
            <a:ext cx="50281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this approach makes the details of your work loose</a:t>
            </a:r>
          </a:p>
          <a:p>
            <a:endParaRPr lang="en-US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to enrich the details before taking this approach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57D0DC-A20F-44AA-383C-7D1DCF907914}"/>
              </a:ext>
            </a:extLst>
          </p:cNvPr>
          <p:cNvSpPr txBox="1"/>
          <p:nvPr/>
        </p:nvSpPr>
        <p:spPr>
          <a:xfrm>
            <a:off x="2411760" y="1844824"/>
            <a:ext cx="37621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Remark:</a:t>
            </a:r>
          </a:p>
        </p:txBody>
      </p:sp>
    </p:spTree>
    <p:extLst>
      <p:ext uri="{BB962C8B-B14F-4D97-AF65-F5344CB8AC3E}">
        <p14:creationId xmlns:p14="http://schemas.microsoft.com/office/powerpoint/2010/main" val="2676831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A0057-C457-65FF-7E22-726040AC4D47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AB930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C6307-BA2F-645C-310B-7FBB06C0DD51}"/>
              </a:ext>
            </a:extLst>
          </p:cNvPr>
          <p:cNvSpPr txBox="1"/>
          <p:nvPr/>
        </p:nvSpPr>
        <p:spPr>
          <a:xfrm>
            <a:off x="1835696" y="1700808"/>
            <a:ext cx="1682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Stage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7B8AF-DB5A-5F83-695C-67AC35F47FD4}"/>
              </a:ext>
            </a:extLst>
          </p:cNvPr>
          <p:cNvSpPr txBox="1"/>
          <p:nvPr/>
        </p:nvSpPr>
        <p:spPr>
          <a:xfrm>
            <a:off x="-180528" y="1124744"/>
            <a:ext cx="2177199" cy="367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00" dirty="0">
                <a:solidFill>
                  <a:schemeClr val="bg1"/>
                </a:solidFill>
                <a:latin typeface="Arial Black" panose="020B0A04020102020204" pitchFamily="34" charset="0"/>
              </a:rPr>
              <a:t>3</a:t>
            </a:r>
            <a:endParaRPr lang="en-HK" sz="233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DC9EC4-4A04-C03D-B746-4CD298A0EB18}"/>
              </a:ext>
            </a:extLst>
          </p:cNvPr>
          <p:cNvSpPr txBox="1"/>
          <p:nvPr/>
        </p:nvSpPr>
        <p:spPr>
          <a:xfrm>
            <a:off x="1835696" y="1922929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To puzzle two to four paintings as one work</a:t>
            </a:r>
          </a:p>
        </p:txBody>
      </p:sp>
    </p:spTree>
    <p:extLst>
      <p:ext uri="{BB962C8B-B14F-4D97-AF65-F5344CB8AC3E}">
        <p14:creationId xmlns:p14="http://schemas.microsoft.com/office/powerpoint/2010/main" val="2133698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A0057-C457-65FF-7E22-726040AC4D47}"/>
              </a:ext>
            </a:extLst>
          </p:cNvPr>
          <p:cNvSpPr/>
          <p:nvPr/>
        </p:nvSpPr>
        <p:spPr bwMode="auto">
          <a:xfrm>
            <a:off x="0" y="0"/>
            <a:ext cx="4283968" cy="6858000"/>
          </a:xfrm>
          <a:prstGeom prst="rect">
            <a:avLst/>
          </a:prstGeom>
          <a:solidFill>
            <a:srgbClr val="AB930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E48222-0B3C-012D-9137-4A231066A39D}"/>
              </a:ext>
            </a:extLst>
          </p:cNvPr>
          <p:cNvSpPr txBox="1"/>
          <p:nvPr/>
        </p:nvSpPr>
        <p:spPr>
          <a:xfrm>
            <a:off x="-108520" y="1124744"/>
            <a:ext cx="2177199" cy="367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00" dirty="0">
                <a:solidFill>
                  <a:srgbClr val="A2850A"/>
                </a:solidFill>
                <a:latin typeface="Arial Black" panose="020B0A04020102020204" pitchFamily="34" charset="0"/>
              </a:rPr>
              <a:t>3</a:t>
            </a:r>
            <a:endParaRPr lang="en-HK" sz="23300" dirty="0">
              <a:solidFill>
                <a:srgbClr val="A2850A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469F98-7189-AA71-8697-283F11664CA2}"/>
              </a:ext>
            </a:extLst>
          </p:cNvPr>
          <p:cNvSpPr txBox="1"/>
          <p:nvPr/>
        </p:nvSpPr>
        <p:spPr>
          <a:xfrm>
            <a:off x="467544" y="993445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to greatly reduce the image size by the idea of painting puzzling (</a:t>
            </a:r>
            <a:r>
              <a:rPr lang="zh-TW" alt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併畫</a:t>
            </a:r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50D196-134B-6C38-7F6A-45FE608586EA}"/>
              </a:ext>
            </a:extLst>
          </p:cNvPr>
          <p:cNvSpPr txBox="1"/>
          <p:nvPr/>
        </p:nvSpPr>
        <p:spPr>
          <a:xfrm>
            <a:off x="467544" y="777421"/>
            <a:ext cx="274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Strategy: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FEA446-741A-5776-27EC-035CED365CFD}"/>
              </a:ext>
            </a:extLst>
          </p:cNvPr>
          <p:cNvSpPr txBox="1"/>
          <p:nvPr/>
        </p:nvSpPr>
        <p:spPr>
          <a:xfrm>
            <a:off x="467544" y="3278972"/>
            <a:ext cx="35283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to separate the paper size from stage 2 (or from stage 1) by two to four.</a:t>
            </a:r>
          </a:p>
          <a:p>
            <a:endParaRPr lang="en-US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they are painted separately and combined as one single work finally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EA4B8F-F5E6-9E12-3EE2-C96C2CC52A2F}"/>
              </a:ext>
            </a:extLst>
          </p:cNvPr>
          <p:cNvSpPr txBox="1"/>
          <p:nvPr/>
        </p:nvSpPr>
        <p:spPr>
          <a:xfrm>
            <a:off x="467544" y="3055974"/>
            <a:ext cx="274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How:</a:t>
            </a:r>
          </a:p>
        </p:txBody>
      </p:sp>
      <p:pic>
        <p:nvPicPr>
          <p:cNvPr id="11" name="Picture 10" descr="A collage of images of mountains&#10;&#10;Description automatically generated">
            <a:extLst>
              <a:ext uri="{FF2B5EF4-FFF2-40B4-BE49-F238E27FC236}">
                <a16:creationId xmlns:a16="http://schemas.microsoft.com/office/drawing/2014/main" id="{580888C2-53A7-9A7F-39B3-62D876628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00" y="188640"/>
            <a:ext cx="2739092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38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A0057-C457-65FF-7E22-726040AC4D47}"/>
              </a:ext>
            </a:extLst>
          </p:cNvPr>
          <p:cNvSpPr/>
          <p:nvPr/>
        </p:nvSpPr>
        <p:spPr bwMode="auto">
          <a:xfrm>
            <a:off x="0" y="0"/>
            <a:ext cx="4283968" cy="6858000"/>
          </a:xfrm>
          <a:prstGeom prst="rect">
            <a:avLst/>
          </a:prstGeom>
          <a:solidFill>
            <a:srgbClr val="AB930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E48222-0B3C-012D-9137-4A231066A39D}"/>
              </a:ext>
            </a:extLst>
          </p:cNvPr>
          <p:cNvSpPr txBox="1"/>
          <p:nvPr/>
        </p:nvSpPr>
        <p:spPr>
          <a:xfrm>
            <a:off x="-108520" y="1124744"/>
            <a:ext cx="2177199" cy="367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00" dirty="0">
                <a:solidFill>
                  <a:srgbClr val="A2850A"/>
                </a:solidFill>
                <a:latin typeface="Arial Black" panose="020B0A04020102020204" pitchFamily="34" charset="0"/>
              </a:rPr>
              <a:t>3</a:t>
            </a:r>
            <a:endParaRPr lang="en-HK" sz="23300" dirty="0">
              <a:solidFill>
                <a:srgbClr val="A2850A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469F98-7189-AA71-8697-283F11664CA2}"/>
              </a:ext>
            </a:extLst>
          </p:cNvPr>
          <p:cNvSpPr txBox="1"/>
          <p:nvPr/>
        </p:nvSpPr>
        <p:spPr>
          <a:xfrm>
            <a:off x="467544" y="1484784"/>
            <a:ext cx="35283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we separate the Pure ink paper in stage 2 by two.</a:t>
            </a:r>
          </a:p>
          <a:p>
            <a:endParaRPr lang="en-US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each of which is 679 x 2717 </a:t>
            </a:r>
            <a:r>
              <a:rPr lang="en-US" sz="24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px</a:t>
            </a:r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. Its print size can be eventually boosted up to 30cm x 120cm  </a:t>
            </a:r>
          </a:p>
          <a:p>
            <a:endParaRPr lang="en-US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They are combined to form a single work meeting the need of our target print size: 60x120 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50D196-134B-6C38-7F6A-45FE608586EA}"/>
              </a:ext>
            </a:extLst>
          </p:cNvPr>
          <p:cNvSpPr txBox="1"/>
          <p:nvPr/>
        </p:nvSpPr>
        <p:spPr>
          <a:xfrm>
            <a:off x="467544" y="1268760"/>
            <a:ext cx="274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Example:</a:t>
            </a:r>
          </a:p>
        </p:txBody>
      </p:sp>
      <p:pic>
        <p:nvPicPr>
          <p:cNvPr id="9" name="Picture 8" descr="A diagram of a diagram&#10;&#10;Description automatically generated">
            <a:extLst>
              <a:ext uri="{FF2B5EF4-FFF2-40B4-BE49-F238E27FC236}">
                <a16:creationId xmlns:a16="http://schemas.microsoft.com/office/drawing/2014/main" id="{49CF2206-8170-6E94-08C3-5C7DD92B4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6672"/>
            <a:ext cx="3309522" cy="618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02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-20638" y="0"/>
            <a:ext cx="9164638" cy="51339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>
                <a:solidFill>
                  <a:schemeClr val="bg2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4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4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zh-HK">
              <a:solidFill>
                <a:srgbClr val="6B3305"/>
              </a:solidFill>
              <a:latin typeface="Arial" charset="0"/>
            </a:endParaRPr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35"/>
          <a:stretch>
            <a:fillRect/>
          </a:stretch>
        </p:blipFill>
        <p:spPr bwMode="auto">
          <a:xfrm>
            <a:off x="-20638" y="5133975"/>
            <a:ext cx="916463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-26564" y="4941168"/>
            <a:ext cx="7750840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>
                <a:solidFill>
                  <a:schemeClr val="bg2"/>
                </a:solidFill>
                <a:latin typeface="Verdana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16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4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14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4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400">
                <a:solidFill>
                  <a:schemeClr val="bg2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dirty="0">
                <a:solidFill>
                  <a:schemeClr val="bg1"/>
                </a:solidFill>
                <a:latin typeface="Myriad Hebrew" pitchFamily="50" charset="-79"/>
                <a:ea typeface="Adobe Fan Heiti Std B" pitchFamily="34" charset="-120"/>
                <a:cs typeface="Myriad Hebrew" pitchFamily="50" charset="-79"/>
              </a:rPr>
              <a:t>The strategy behind an artworks</a:t>
            </a:r>
            <a:endParaRPr lang="en-US" altLang="zh-TW" sz="1200" dirty="0">
              <a:solidFill>
                <a:schemeClr val="bg1"/>
              </a:solidFill>
              <a:latin typeface="Myriad Hebrew" pitchFamily="50" charset="-79"/>
              <a:ea typeface="Adobe Fan Heiti Std B" pitchFamily="34" charset="-128"/>
              <a:cs typeface="Myriad Hebrew" pitchFamily="50" charset="-79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2800" dirty="0">
                <a:solidFill>
                  <a:srgbClr val="FFD13F"/>
                </a:solidFill>
                <a:latin typeface="Myriad Hebrew" pitchFamily="50" charset="-79"/>
                <a:ea typeface="Adobe Fan Heiti Std B" pitchFamily="34" charset="-120"/>
                <a:cs typeface="Myriad Hebrew" pitchFamily="50" charset="-79"/>
              </a:rPr>
              <a:t>How to maximize the size of your works in Pure ink</a:t>
            </a:r>
            <a:endParaRPr lang="en-US" altLang="ja-JP" sz="1400" dirty="0">
              <a:solidFill>
                <a:srgbClr val="FFD13F"/>
              </a:solidFill>
              <a:latin typeface="Myriad Hebrew" pitchFamily="50" charset="-79"/>
              <a:ea typeface="Adobe Fan Heiti Std B" pitchFamily="34" charset="-128"/>
              <a:cs typeface="Myriad Hebrew" pitchFamily="50" charset="-79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dirty="0">
              <a:solidFill>
                <a:schemeClr val="bg1"/>
              </a:solidFill>
              <a:latin typeface="Myriad Hebrew" pitchFamily="50" charset="-79"/>
              <a:ea typeface="Adobe Fan Heiti Std B" pitchFamily="34" charset="-128"/>
              <a:cs typeface="Myriad Hebrew" pitchFamily="50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04091B-6A99-E41A-CC21-6DC9A9C202BE}"/>
              </a:ext>
            </a:extLst>
          </p:cNvPr>
          <p:cNvSpPr txBox="1"/>
          <p:nvPr/>
        </p:nvSpPr>
        <p:spPr>
          <a:xfrm>
            <a:off x="2339752" y="383168"/>
            <a:ext cx="1682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Target: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069446-DA7E-0C7C-4A89-68543A67D7A2}"/>
              </a:ext>
            </a:extLst>
          </p:cNvPr>
          <p:cNvSpPr txBox="1"/>
          <p:nvPr/>
        </p:nvSpPr>
        <p:spPr>
          <a:xfrm>
            <a:off x="2339751" y="583223"/>
            <a:ext cx="5067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To minimize the size of paper in Pure ink for our target print size, and keeping the print quality as good as possible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A6A24-B39A-B51A-6A2C-445FE4464415}"/>
              </a:ext>
            </a:extLst>
          </p:cNvPr>
          <p:cNvSpPr txBox="1"/>
          <p:nvPr/>
        </p:nvSpPr>
        <p:spPr>
          <a:xfrm>
            <a:off x="2339752" y="2135732"/>
            <a:ext cx="1682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Why: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5549D8-2193-25BE-E58B-C2BF859ED627}"/>
              </a:ext>
            </a:extLst>
          </p:cNvPr>
          <p:cNvSpPr txBox="1"/>
          <p:nvPr/>
        </p:nvSpPr>
        <p:spPr>
          <a:xfrm>
            <a:off x="2351157" y="2324399"/>
            <a:ext cx="4835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To maximize the efficiency of our computer resources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CC796D-51E2-BAC5-56F3-347799905803}"/>
              </a:ext>
            </a:extLst>
          </p:cNvPr>
          <p:cNvSpPr txBox="1"/>
          <p:nvPr/>
        </p:nvSpPr>
        <p:spPr>
          <a:xfrm>
            <a:off x="2381184" y="3581701"/>
            <a:ext cx="1682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Example: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F1ACCC-B407-7DEA-A966-34E69A529ED3}"/>
              </a:ext>
            </a:extLst>
          </p:cNvPr>
          <p:cNvSpPr txBox="1"/>
          <p:nvPr/>
        </p:nvSpPr>
        <p:spPr>
          <a:xfrm>
            <a:off x="2368364" y="3790435"/>
            <a:ext cx="48350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our target print size in this example is 60cm x 120cm</a:t>
            </a:r>
          </a:p>
        </p:txBody>
      </p:sp>
    </p:spTree>
    <p:extLst>
      <p:ext uri="{BB962C8B-B14F-4D97-AF65-F5344CB8AC3E}">
        <p14:creationId xmlns:p14="http://schemas.microsoft.com/office/powerpoint/2010/main" val="426972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A0057-C457-65FF-7E22-726040AC4D47}"/>
              </a:ext>
            </a:extLst>
          </p:cNvPr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740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C6307-BA2F-645C-310B-7FBB06C0DD51}"/>
              </a:ext>
            </a:extLst>
          </p:cNvPr>
          <p:cNvSpPr txBox="1"/>
          <p:nvPr/>
        </p:nvSpPr>
        <p:spPr>
          <a:xfrm>
            <a:off x="1426335" y="1700808"/>
            <a:ext cx="16828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Stage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87B8AF-DB5A-5F83-695C-67AC35F47FD4}"/>
              </a:ext>
            </a:extLst>
          </p:cNvPr>
          <p:cNvSpPr txBox="1"/>
          <p:nvPr/>
        </p:nvSpPr>
        <p:spPr>
          <a:xfrm>
            <a:off x="-324544" y="1124744"/>
            <a:ext cx="2177199" cy="367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00" dirty="0">
                <a:solidFill>
                  <a:schemeClr val="bg1"/>
                </a:solidFill>
                <a:latin typeface="Arial Black" panose="020B0A04020102020204" pitchFamily="34" charset="0"/>
              </a:rPr>
              <a:t>1</a:t>
            </a:r>
            <a:endParaRPr lang="en-HK" sz="233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DC9EC4-4A04-C03D-B746-4CD298A0EB18}"/>
              </a:ext>
            </a:extLst>
          </p:cNvPr>
          <p:cNvSpPr txBox="1"/>
          <p:nvPr/>
        </p:nvSpPr>
        <p:spPr>
          <a:xfrm>
            <a:off x="1426335" y="1922929"/>
            <a:ext cx="3194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To reduce the resolution</a:t>
            </a:r>
          </a:p>
        </p:txBody>
      </p:sp>
    </p:spTree>
    <p:extLst>
      <p:ext uri="{BB962C8B-B14F-4D97-AF65-F5344CB8AC3E}">
        <p14:creationId xmlns:p14="http://schemas.microsoft.com/office/powerpoint/2010/main" val="271521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 of a size&#10;&#10;Description automatically generated">
            <a:extLst>
              <a:ext uri="{FF2B5EF4-FFF2-40B4-BE49-F238E27FC236}">
                <a16:creationId xmlns:a16="http://schemas.microsoft.com/office/drawing/2014/main" id="{8CB4612D-ACB0-0290-141F-F452FE569F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492896"/>
            <a:ext cx="3497056" cy="13969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EA0057-C457-65FF-7E22-726040AC4D47}"/>
              </a:ext>
            </a:extLst>
          </p:cNvPr>
          <p:cNvSpPr/>
          <p:nvPr/>
        </p:nvSpPr>
        <p:spPr bwMode="auto">
          <a:xfrm>
            <a:off x="0" y="0"/>
            <a:ext cx="4283968" cy="6858000"/>
          </a:xfrm>
          <a:prstGeom prst="rect">
            <a:avLst/>
          </a:prstGeom>
          <a:solidFill>
            <a:srgbClr val="D6740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E48222-0B3C-012D-9137-4A231066A39D}"/>
              </a:ext>
            </a:extLst>
          </p:cNvPr>
          <p:cNvSpPr txBox="1"/>
          <p:nvPr/>
        </p:nvSpPr>
        <p:spPr>
          <a:xfrm>
            <a:off x="-324544" y="1124744"/>
            <a:ext cx="2177199" cy="367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00" dirty="0">
                <a:solidFill>
                  <a:srgbClr val="CA6E08"/>
                </a:solidFill>
                <a:latin typeface="Arial Black" panose="020B0A04020102020204" pitchFamily="34" charset="0"/>
              </a:rPr>
              <a:t>1</a:t>
            </a:r>
            <a:endParaRPr lang="en-HK" sz="23300" dirty="0">
              <a:solidFill>
                <a:srgbClr val="CA6E08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C6307-BA2F-645C-310B-7FBB06C0DD51}"/>
              </a:ext>
            </a:extLst>
          </p:cNvPr>
          <p:cNvSpPr txBox="1"/>
          <p:nvPr/>
        </p:nvSpPr>
        <p:spPr>
          <a:xfrm>
            <a:off x="538747" y="1117093"/>
            <a:ext cx="3528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Start the thinking from the relationships between:</a:t>
            </a:r>
          </a:p>
          <a:p>
            <a:endParaRPr lang="en-US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image size: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the size of the image on screen, counted by pixels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print size: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the print size of the image, counted by inches, cm, mm, </a:t>
            </a:r>
            <a:r>
              <a:rPr lang="en-US" sz="12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etc</a:t>
            </a:r>
            <a:endParaRPr lang="en-US" sz="12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resolution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the density of pixels, dots per inch (dpi)</a:t>
            </a:r>
          </a:p>
        </p:txBody>
      </p:sp>
    </p:spTree>
    <p:extLst>
      <p:ext uri="{BB962C8B-B14F-4D97-AF65-F5344CB8AC3E}">
        <p14:creationId xmlns:p14="http://schemas.microsoft.com/office/powerpoint/2010/main" val="2613886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A0057-C457-65FF-7E22-726040AC4D47}"/>
              </a:ext>
            </a:extLst>
          </p:cNvPr>
          <p:cNvSpPr/>
          <p:nvPr/>
        </p:nvSpPr>
        <p:spPr bwMode="auto">
          <a:xfrm>
            <a:off x="0" y="0"/>
            <a:ext cx="4283951" cy="6858000"/>
          </a:xfrm>
          <a:prstGeom prst="rect">
            <a:avLst/>
          </a:prstGeom>
          <a:solidFill>
            <a:srgbClr val="D6740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4" name="Picture 3" descr="A diagram of size and measurements&#10;&#10;Description automatically generated">
            <a:extLst>
              <a:ext uri="{FF2B5EF4-FFF2-40B4-BE49-F238E27FC236}">
                <a16:creationId xmlns:a16="http://schemas.microsoft.com/office/drawing/2014/main" id="{E7EECA86-856A-F70D-4475-3934E2432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60848"/>
            <a:ext cx="4283951" cy="23358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61A121-6B1D-522A-AD9C-DFF22AA84FF5}"/>
              </a:ext>
            </a:extLst>
          </p:cNvPr>
          <p:cNvSpPr txBox="1"/>
          <p:nvPr/>
        </p:nvSpPr>
        <p:spPr>
          <a:xfrm>
            <a:off x="-324544" y="1124744"/>
            <a:ext cx="2177199" cy="367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00" dirty="0">
                <a:solidFill>
                  <a:srgbClr val="CA6E08"/>
                </a:solidFill>
                <a:latin typeface="Arial Black" panose="020B0A04020102020204" pitchFamily="34" charset="0"/>
              </a:rPr>
              <a:t>1</a:t>
            </a:r>
            <a:endParaRPr lang="en-HK" sz="23300" dirty="0">
              <a:solidFill>
                <a:srgbClr val="CA6E08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C6307-BA2F-645C-310B-7FBB06C0DD51}"/>
              </a:ext>
            </a:extLst>
          </p:cNvPr>
          <p:cNvSpPr txBox="1"/>
          <p:nvPr/>
        </p:nvSpPr>
        <p:spPr>
          <a:xfrm>
            <a:off x="599162" y="2368625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print size: 60cm x 120cm</a:t>
            </a:r>
          </a:p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resolution: 300 dpi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40C69B-550E-C900-B01C-813207E64FC9}"/>
              </a:ext>
            </a:extLst>
          </p:cNvPr>
          <p:cNvSpPr txBox="1"/>
          <p:nvPr/>
        </p:nvSpPr>
        <p:spPr>
          <a:xfrm>
            <a:off x="611560" y="2060848"/>
            <a:ext cx="274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What will be the target image size if:</a:t>
            </a:r>
          </a:p>
        </p:txBody>
      </p:sp>
    </p:spTree>
    <p:extLst>
      <p:ext uri="{BB962C8B-B14F-4D97-AF65-F5344CB8AC3E}">
        <p14:creationId xmlns:p14="http://schemas.microsoft.com/office/powerpoint/2010/main" val="3014281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A0057-C457-65FF-7E22-726040AC4D47}"/>
              </a:ext>
            </a:extLst>
          </p:cNvPr>
          <p:cNvSpPr/>
          <p:nvPr/>
        </p:nvSpPr>
        <p:spPr bwMode="auto">
          <a:xfrm>
            <a:off x="0" y="0"/>
            <a:ext cx="4283951" cy="6858000"/>
          </a:xfrm>
          <a:prstGeom prst="rect">
            <a:avLst/>
          </a:prstGeom>
          <a:solidFill>
            <a:srgbClr val="D6740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3" name="Picture 2" descr="A diagram of a size&#10;&#10;Description automatically generated">
            <a:extLst>
              <a:ext uri="{FF2B5EF4-FFF2-40B4-BE49-F238E27FC236}">
                <a16:creationId xmlns:a16="http://schemas.microsoft.com/office/drawing/2014/main" id="{7323AD22-3DCC-7C2D-A2F0-CA6F1E9AE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02937"/>
            <a:ext cx="4283951" cy="24521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AE92D5-814A-F241-A80C-1FAC399841D5}"/>
              </a:ext>
            </a:extLst>
          </p:cNvPr>
          <p:cNvSpPr txBox="1"/>
          <p:nvPr/>
        </p:nvSpPr>
        <p:spPr>
          <a:xfrm>
            <a:off x="-324544" y="1124744"/>
            <a:ext cx="2177199" cy="367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00" dirty="0">
                <a:solidFill>
                  <a:srgbClr val="CA6E08"/>
                </a:solidFill>
                <a:latin typeface="Arial Black" panose="020B0A04020102020204" pitchFamily="34" charset="0"/>
              </a:rPr>
              <a:t>1</a:t>
            </a:r>
            <a:endParaRPr lang="en-HK" sz="23300" dirty="0">
              <a:solidFill>
                <a:srgbClr val="CA6E08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C6307-BA2F-645C-310B-7FBB06C0DD51}"/>
              </a:ext>
            </a:extLst>
          </p:cNvPr>
          <p:cNvSpPr txBox="1"/>
          <p:nvPr/>
        </p:nvSpPr>
        <p:spPr>
          <a:xfrm>
            <a:off x="539552" y="1989601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7200 </a:t>
            </a:r>
            <a:r>
              <a:rPr lang="en-US" sz="24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px</a:t>
            </a:r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X 14400 </a:t>
            </a:r>
            <a:r>
              <a:rPr lang="en-US" sz="24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px</a:t>
            </a:r>
            <a:endParaRPr lang="en-US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D77D8D-4842-CC13-CBAC-F0EBED05D2C5}"/>
              </a:ext>
            </a:extLst>
          </p:cNvPr>
          <p:cNvSpPr txBox="1"/>
          <p:nvPr/>
        </p:nvSpPr>
        <p:spPr>
          <a:xfrm>
            <a:off x="539552" y="3446310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(24 inch  x 300 </a:t>
            </a:r>
            <a:r>
              <a:rPr lang="en-US" sz="24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px</a:t>
            </a:r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) = 7200</a:t>
            </a:r>
          </a:p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(48 inch x 300 </a:t>
            </a:r>
            <a:r>
              <a:rPr lang="en-US" sz="24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px</a:t>
            </a:r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) = 14400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448705-B9B0-B7FB-A203-1F80B1A01659}"/>
              </a:ext>
            </a:extLst>
          </p:cNvPr>
          <p:cNvSpPr txBox="1"/>
          <p:nvPr/>
        </p:nvSpPr>
        <p:spPr>
          <a:xfrm>
            <a:off x="539552" y="1700808"/>
            <a:ext cx="274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Target image size: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D93068-761A-DF4B-327B-5729B53AC625}"/>
              </a:ext>
            </a:extLst>
          </p:cNvPr>
          <p:cNvSpPr txBox="1"/>
          <p:nvPr/>
        </p:nvSpPr>
        <p:spPr>
          <a:xfrm>
            <a:off x="539552" y="3171151"/>
            <a:ext cx="274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Why:</a:t>
            </a:r>
          </a:p>
        </p:txBody>
      </p:sp>
    </p:spTree>
    <p:extLst>
      <p:ext uri="{BB962C8B-B14F-4D97-AF65-F5344CB8AC3E}">
        <p14:creationId xmlns:p14="http://schemas.microsoft.com/office/powerpoint/2010/main" val="393474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A0057-C457-65FF-7E22-726040AC4D47}"/>
              </a:ext>
            </a:extLst>
          </p:cNvPr>
          <p:cNvSpPr/>
          <p:nvPr/>
        </p:nvSpPr>
        <p:spPr bwMode="auto">
          <a:xfrm>
            <a:off x="0" y="0"/>
            <a:ext cx="4283951" cy="6858000"/>
          </a:xfrm>
          <a:prstGeom prst="rect">
            <a:avLst/>
          </a:prstGeom>
          <a:solidFill>
            <a:srgbClr val="D6740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4" name="Picture 3" descr="A diagram of a size and resolution&#10;&#10;Description automatically generated">
            <a:extLst>
              <a:ext uri="{FF2B5EF4-FFF2-40B4-BE49-F238E27FC236}">
                <a16:creationId xmlns:a16="http://schemas.microsoft.com/office/drawing/2014/main" id="{A4F0C0DB-F781-7B47-5D99-A2D4E2882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755" y="1943608"/>
            <a:ext cx="4234717" cy="29707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56AE9B2-1388-06A1-8D49-3F29C85462ED}"/>
              </a:ext>
            </a:extLst>
          </p:cNvPr>
          <p:cNvSpPr txBox="1"/>
          <p:nvPr/>
        </p:nvSpPr>
        <p:spPr>
          <a:xfrm>
            <a:off x="-301804" y="1210069"/>
            <a:ext cx="2177199" cy="367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00" dirty="0">
                <a:solidFill>
                  <a:srgbClr val="CA6E08"/>
                </a:solidFill>
                <a:latin typeface="Arial Black" panose="020B0A04020102020204" pitchFamily="34" charset="0"/>
              </a:rPr>
              <a:t>1</a:t>
            </a:r>
            <a:endParaRPr lang="en-HK" sz="23300" dirty="0">
              <a:solidFill>
                <a:srgbClr val="CA6E08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C6307-BA2F-645C-310B-7FBB06C0DD51}"/>
              </a:ext>
            </a:extLst>
          </p:cNvPr>
          <p:cNvSpPr txBox="1"/>
          <p:nvPr/>
        </p:nvSpPr>
        <p:spPr>
          <a:xfrm>
            <a:off x="539552" y="2060848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to slightly decrease the resolution to 250dpi</a:t>
            </a:r>
          </a:p>
          <a:p>
            <a:endParaRPr lang="en-US" sz="2400" dirty="0">
              <a:solidFill>
                <a:schemeClr val="bg1"/>
              </a:solidFill>
              <a:latin typeface="Baskerville Old Face" panose="02020602080505020303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how will the image size and print size changes?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3DFDE5-B01B-C9EC-0924-2CA5ED46175C}"/>
              </a:ext>
            </a:extLst>
          </p:cNvPr>
          <p:cNvSpPr txBox="1"/>
          <p:nvPr/>
        </p:nvSpPr>
        <p:spPr>
          <a:xfrm>
            <a:off x="539552" y="1844824"/>
            <a:ext cx="274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Strategy:</a:t>
            </a:r>
          </a:p>
        </p:txBody>
      </p:sp>
    </p:spTree>
    <p:extLst>
      <p:ext uri="{BB962C8B-B14F-4D97-AF65-F5344CB8AC3E}">
        <p14:creationId xmlns:p14="http://schemas.microsoft.com/office/powerpoint/2010/main" val="1204939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A0057-C457-65FF-7E22-726040AC4D47}"/>
              </a:ext>
            </a:extLst>
          </p:cNvPr>
          <p:cNvSpPr/>
          <p:nvPr/>
        </p:nvSpPr>
        <p:spPr bwMode="auto">
          <a:xfrm>
            <a:off x="0" y="0"/>
            <a:ext cx="4283951" cy="6858000"/>
          </a:xfrm>
          <a:prstGeom prst="rect">
            <a:avLst/>
          </a:prstGeom>
          <a:solidFill>
            <a:srgbClr val="D6740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3" name="Picture 2" descr="A diagram of a picture size&#10;&#10;Description automatically generated">
            <a:extLst>
              <a:ext uri="{FF2B5EF4-FFF2-40B4-BE49-F238E27FC236}">
                <a16:creationId xmlns:a16="http://schemas.microsoft.com/office/drawing/2014/main" id="{12FCFD7D-2DE5-A7AC-7397-ACEB529C5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873" y="1429201"/>
            <a:ext cx="4264607" cy="34851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FED0DA-54F8-D838-DD38-2D020E9D76EA}"/>
              </a:ext>
            </a:extLst>
          </p:cNvPr>
          <p:cNvSpPr txBox="1"/>
          <p:nvPr/>
        </p:nvSpPr>
        <p:spPr>
          <a:xfrm>
            <a:off x="-301804" y="1210069"/>
            <a:ext cx="2177199" cy="367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00" dirty="0">
                <a:solidFill>
                  <a:srgbClr val="CA6E08"/>
                </a:solidFill>
                <a:latin typeface="Arial Black" panose="020B0A04020102020204" pitchFamily="34" charset="0"/>
              </a:rPr>
              <a:t>1</a:t>
            </a:r>
            <a:endParaRPr lang="en-HK" sz="23300" dirty="0">
              <a:solidFill>
                <a:srgbClr val="CA6E08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C6307-BA2F-645C-310B-7FBB06C0DD51}"/>
              </a:ext>
            </a:extLst>
          </p:cNvPr>
          <p:cNvSpPr txBox="1"/>
          <p:nvPr/>
        </p:nvSpPr>
        <p:spPr>
          <a:xfrm>
            <a:off x="521804" y="1136664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if we keep the print size unchanged, the image size reduces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770804-DF56-C9B6-602F-413A0B4FE982}"/>
              </a:ext>
            </a:extLst>
          </p:cNvPr>
          <p:cNvSpPr txBox="1"/>
          <p:nvPr/>
        </p:nvSpPr>
        <p:spPr>
          <a:xfrm>
            <a:off x="524744" y="902292"/>
            <a:ext cx="274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Option 1: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FAD0A-CF02-8586-4A9F-F3645CAE16EE}"/>
              </a:ext>
            </a:extLst>
          </p:cNvPr>
          <p:cNvSpPr txBox="1"/>
          <p:nvPr/>
        </p:nvSpPr>
        <p:spPr>
          <a:xfrm>
            <a:off x="469172" y="3008872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(24 inch  x 250 </a:t>
            </a:r>
            <a:r>
              <a:rPr lang="en-US" sz="24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px</a:t>
            </a:r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) = 6000</a:t>
            </a:r>
          </a:p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(48 inch x 250 </a:t>
            </a:r>
            <a:r>
              <a:rPr lang="en-US" sz="2400" dirty="0" err="1">
                <a:solidFill>
                  <a:schemeClr val="bg1"/>
                </a:solidFill>
                <a:latin typeface="Baskerville Old Face" panose="02020602080505020303" pitchFamily="18" charset="0"/>
              </a:rPr>
              <a:t>px</a:t>
            </a:r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) = 12000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0C7996-3A27-AD59-45DB-33BC5C0A512E}"/>
              </a:ext>
            </a:extLst>
          </p:cNvPr>
          <p:cNvSpPr txBox="1"/>
          <p:nvPr/>
        </p:nvSpPr>
        <p:spPr>
          <a:xfrm>
            <a:off x="504568" y="2751661"/>
            <a:ext cx="274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Why: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51929A-D5A0-EA76-FE41-7BFD549BAFEE}"/>
              </a:ext>
            </a:extLst>
          </p:cNvPr>
          <p:cNvSpPr txBox="1"/>
          <p:nvPr/>
        </p:nvSpPr>
        <p:spPr>
          <a:xfrm>
            <a:off x="524744" y="4266808"/>
            <a:ext cx="274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Remark: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43F5EF-BA92-F573-B108-38ACE5D1F4EF}"/>
              </a:ext>
            </a:extLst>
          </p:cNvPr>
          <p:cNvSpPr txBox="1"/>
          <p:nvPr/>
        </p:nvSpPr>
        <p:spPr>
          <a:xfrm>
            <a:off x="521804" y="4502825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Photoshop takes this option when we reduce resolution of an image by it</a:t>
            </a:r>
          </a:p>
        </p:txBody>
      </p:sp>
    </p:spTree>
    <p:extLst>
      <p:ext uri="{BB962C8B-B14F-4D97-AF65-F5344CB8AC3E}">
        <p14:creationId xmlns:p14="http://schemas.microsoft.com/office/powerpoint/2010/main" val="1982513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1EA0057-C457-65FF-7E22-726040AC4D47}"/>
              </a:ext>
            </a:extLst>
          </p:cNvPr>
          <p:cNvSpPr/>
          <p:nvPr/>
        </p:nvSpPr>
        <p:spPr bwMode="auto">
          <a:xfrm>
            <a:off x="0" y="0"/>
            <a:ext cx="4283951" cy="6858000"/>
          </a:xfrm>
          <a:prstGeom prst="rect">
            <a:avLst/>
          </a:prstGeom>
          <a:solidFill>
            <a:srgbClr val="D6740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4" name="Picture 3" descr="A diagram of a size and resolution&#10;&#10;Description automatically generated">
            <a:extLst>
              <a:ext uri="{FF2B5EF4-FFF2-40B4-BE49-F238E27FC236}">
                <a16:creationId xmlns:a16="http://schemas.microsoft.com/office/drawing/2014/main" id="{826B035F-E895-118B-A64E-06EB4DC5E2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72422"/>
            <a:ext cx="4463902" cy="37131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168BBD-BE7D-307C-8194-DA2DDF9F497B}"/>
              </a:ext>
            </a:extLst>
          </p:cNvPr>
          <p:cNvSpPr txBox="1"/>
          <p:nvPr/>
        </p:nvSpPr>
        <p:spPr>
          <a:xfrm>
            <a:off x="-301804" y="1210069"/>
            <a:ext cx="2177199" cy="36779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300" dirty="0">
                <a:solidFill>
                  <a:srgbClr val="CA6E08"/>
                </a:solidFill>
                <a:latin typeface="Arial Black" panose="020B0A04020102020204" pitchFamily="34" charset="0"/>
              </a:rPr>
              <a:t>1</a:t>
            </a:r>
            <a:endParaRPr lang="en-HK" sz="23300" dirty="0">
              <a:solidFill>
                <a:srgbClr val="CA6E08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C6307-BA2F-645C-310B-7FBB06C0DD51}"/>
              </a:ext>
            </a:extLst>
          </p:cNvPr>
          <p:cNvSpPr txBox="1"/>
          <p:nvPr/>
        </p:nvSpPr>
        <p:spPr>
          <a:xfrm>
            <a:off x="472126" y="1107906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if we keep the image size unchanged, the print size expands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E0CCB6-072F-D205-8E1E-CCFBB8F3DEA4}"/>
              </a:ext>
            </a:extLst>
          </p:cNvPr>
          <p:cNvSpPr txBox="1"/>
          <p:nvPr/>
        </p:nvSpPr>
        <p:spPr>
          <a:xfrm>
            <a:off x="472126" y="836712"/>
            <a:ext cx="274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Option 2: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4CCF05-5335-DB78-FB3B-14D8A6C5ED4B}"/>
              </a:ext>
            </a:extLst>
          </p:cNvPr>
          <p:cNvSpPr txBox="1"/>
          <p:nvPr/>
        </p:nvSpPr>
        <p:spPr>
          <a:xfrm>
            <a:off x="454890" y="2867729"/>
            <a:ext cx="38147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(7200/250) x 2.54 = 73cm</a:t>
            </a:r>
          </a:p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(14400/250) x 2.54 = 146cm </a:t>
            </a:r>
          </a:p>
          <a:p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1A83A1-E2D1-E7AD-041A-6837484380DE}"/>
              </a:ext>
            </a:extLst>
          </p:cNvPr>
          <p:cNvSpPr txBox="1"/>
          <p:nvPr/>
        </p:nvSpPr>
        <p:spPr>
          <a:xfrm>
            <a:off x="454890" y="2600148"/>
            <a:ext cx="274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Why: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1BF419-F7FE-C6A2-C288-F1C894FF9B8A}"/>
              </a:ext>
            </a:extLst>
          </p:cNvPr>
          <p:cNvSpPr txBox="1"/>
          <p:nvPr/>
        </p:nvSpPr>
        <p:spPr>
          <a:xfrm>
            <a:off x="526907" y="4173137"/>
            <a:ext cx="27416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  <a:latin typeface="Baskerville Old Face" panose="02020602080505020303" pitchFamily="18" charset="0"/>
              </a:rPr>
              <a:t>Advantage of option 2: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29702A-963B-2338-E01F-EEE085FE7E71}"/>
              </a:ext>
            </a:extLst>
          </p:cNvPr>
          <p:cNvSpPr txBox="1"/>
          <p:nvPr/>
        </p:nvSpPr>
        <p:spPr>
          <a:xfrm>
            <a:off x="499277" y="4378117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print size can be boosted up by 48%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no loss of pixels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Baskerville Old Face" panose="02020602080505020303" pitchFamily="18" charset="0"/>
              </a:rPr>
              <a:t>print quality is still good</a:t>
            </a:r>
          </a:p>
        </p:txBody>
      </p:sp>
    </p:spTree>
    <p:extLst>
      <p:ext uri="{BB962C8B-B14F-4D97-AF65-F5344CB8AC3E}">
        <p14:creationId xmlns:p14="http://schemas.microsoft.com/office/powerpoint/2010/main" val="3373214142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Verdan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2991</TotalTime>
  <Words>788</Words>
  <Application>Microsoft Office PowerPoint</Application>
  <PresentationFormat>On-screen Show (4:3)</PresentationFormat>
  <Paragraphs>125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Myriad Hebrew</vt:lpstr>
      <vt:lpstr>Arial</vt:lpstr>
      <vt:lpstr>Arial Black</vt:lpstr>
      <vt:lpstr>Baskerville Old Face</vt:lpstr>
      <vt:lpstr>Verdana</vt:lpstr>
      <vt:lpstr>預設簡報設計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1 - Point</dc:title>
  <dc:creator>visitor</dc:creator>
  <cp:lastModifiedBy>Martin CY Wong</cp:lastModifiedBy>
  <cp:revision>141</cp:revision>
  <dcterms:created xsi:type="dcterms:W3CDTF">2007-01-31T06:36:35Z</dcterms:created>
  <dcterms:modified xsi:type="dcterms:W3CDTF">2023-07-18T08:57:09Z</dcterms:modified>
</cp:coreProperties>
</file>